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7" r:id="rId3"/>
    <p:sldId id="257" r:id="rId4"/>
    <p:sldId id="258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73" r:id="rId13"/>
    <p:sldId id="269" r:id="rId14"/>
    <p:sldId id="270" r:id="rId15"/>
    <p:sldId id="271" r:id="rId16"/>
    <p:sldId id="272" r:id="rId17"/>
    <p:sldId id="259" r:id="rId18"/>
    <p:sldId id="282" r:id="rId19"/>
    <p:sldId id="281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ngo" TargetMode="External"/><Relationship Id="rId3" Type="http://schemas.openxmlformats.org/officeDocument/2006/relationships/hyperlink" Target="https://en.wikipedia.org/wiki/Wheat" TargetMode="External"/><Relationship Id="rId7" Type="http://schemas.openxmlformats.org/officeDocument/2006/relationships/hyperlink" Target="https://en.wikipedia.org/wiki/Potato" TargetMode="External"/><Relationship Id="rId2" Type="http://schemas.openxmlformats.org/officeDocument/2006/relationships/hyperlink" Target="https://en.wikipedia.org/wiki/Sugarcan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tton" TargetMode="External"/><Relationship Id="rId5" Type="http://schemas.openxmlformats.org/officeDocument/2006/relationships/hyperlink" Target="https://en.wikipedia.org/wiki/Maize" TargetMode="External"/><Relationship Id="rId10" Type="http://schemas.openxmlformats.org/officeDocument/2006/relationships/hyperlink" Target="https://en.wikipedia.org/wiki/Guava" TargetMode="External"/><Relationship Id="rId4" Type="http://schemas.openxmlformats.org/officeDocument/2006/relationships/hyperlink" Target="https://en.wikipedia.org/wiki/Rice" TargetMode="External"/><Relationship Id="rId9" Type="http://schemas.openxmlformats.org/officeDocument/2006/relationships/hyperlink" Target="https://en.wikipedia.org/wiki/Mangosteen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arrot" TargetMode="External"/><Relationship Id="rId3" Type="http://schemas.openxmlformats.org/officeDocument/2006/relationships/hyperlink" Target="https://en.wikipedia.org/wiki/Orange_(fruit)" TargetMode="External"/><Relationship Id="rId7" Type="http://schemas.openxmlformats.org/officeDocument/2006/relationships/hyperlink" Target="https://en.wikipedia.org/wiki/Watermelon" TargetMode="External"/><Relationship Id="rId2" Type="http://schemas.openxmlformats.org/officeDocument/2006/relationships/hyperlink" Target="https://en.wikipedia.org/wiki/On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pple" TargetMode="External"/><Relationship Id="rId5" Type="http://schemas.openxmlformats.org/officeDocument/2006/relationships/hyperlink" Target="https://en.wikipedia.org/wiki/Tomatoes" TargetMode="External"/><Relationship Id="rId4" Type="http://schemas.openxmlformats.org/officeDocument/2006/relationships/hyperlink" Target="https://en.wikipedia.org/wiki/Tangerine" TargetMode="External"/><Relationship Id="rId9" Type="http://schemas.openxmlformats.org/officeDocument/2006/relationships/hyperlink" Target="https://en.wikipedia.org/wiki/Date_palm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nion" TargetMode="External"/><Relationship Id="rId3" Type="http://schemas.openxmlformats.org/officeDocument/2006/relationships/hyperlink" Target="https://en.wikipedia.org/wiki/Apricot" TargetMode="External"/><Relationship Id="rId7" Type="http://schemas.openxmlformats.org/officeDocument/2006/relationships/hyperlink" Target="https://en.wikipedia.org/wiki/Sugarcane" TargetMode="External"/><Relationship Id="rId2" Type="http://schemas.openxmlformats.org/officeDocument/2006/relationships/hyperlink" Target="https://en.wikipedia.org/wiki/Chickpe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ate_Palm" TargetMode="External"/><Relationship Id="rId5" Type="http://schemas.openxmlformats.org/officeDocument/2006/relationships/hyperlink" Target="https://en.wikipedia.org/wiki/Milk" TargetMode="External"/><Relationship Id="rId4" Type="http://schemas.openxmlformats.org/officeDocument/2006/relationships/hyperlink" Target="https://en.wikipedia.org/wiki/Cott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darin_oranges" TargetMode="External"/><Relationship Id="rId7" Type="http://schemas.openxmlformats.org/officeDocument/2006/relationships/hyperlink" Target="https://en.wikipedia.org/wiki/List_of_countries_by_GDP_sector_composition" TargetMode="External"/><Relationship Id="rId2" Type="http://schemas.openxmlformats.org/officeDocument/2006/relationships/hyperlink" Target="https://en.wikipedia.org/wiki/Kinno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ice" TargetMode="External"/><Relationship Id="rId5" Type="http://schemas.openxmlformats.org/officeDocument/2006/relationships/hyperlink" Target="https://en.wikipedia.org/wiki/Wheat" TargetMode="External"/><Relationship Id="rId4" Type="http://schemas.openxmlformats.org/officeDocument/2006/relationships/hyperlink" Target="https://en.wikipedia.org/wiki/Mang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1816823"/>
          </a:xfrm>
        </p:spPr>
        <p:txBody>
          <a:bodyPr>
            <a:normAutofit fontScale="90000"/>
          </a:bodyPr>
          <a:lstStyle/>
          <a:p>
            <a:r>
              <a:rPr lang="en-US" sz="8000" u="sng" dirty="0" smtClean="0"/>
              <a:t>Agriculture</a:t>
            </a:r>
            <a:r>
              <a:rPr lang="en-US" sz="6600" u="sng" dirty="0" smtClean="0"/>
              <a:t> in Pakistan</a:t>
            </a:r>
            <a:endParaRPr lang="en-US" sz="6600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3477296"/>
            <a:ext cx="9418320" cy="3014944"/>
          </a:xfrm>
        </p:spPr>
        <p:txBody>
          <a:bodyPr numCol="2">
            <a:normAutofit fontScale="92500" lnSpcReduction="20000"/>
          </a:bodyPr>
          <a:lstStyle/>
          <a:p>
            <a:r>
              <a:rPr lang="en-US" sz="2400" b="1" dirty="0" smtClean="0"/>
              <a:t>Presents </a:t>
            </a:r>
          </a:p>
          <a:p>
            <a:r>
              <a:rPr lang="en-US" dirty="0" smtClean="0"/>
              <a:t>To:  </a:t>
            </a:r>
          </a:p>
          <a:p>
            <a:r>
              <a:rPr lang="en-US" dirty="0"/>
              <a:t> </a:t>
            </a:r>
            <a:r>
              <a:rPr lang="en-US" dirty="0" smtClean="0"/>
              <a:t>    Dr. Bilal Shah </a:t>
            </a:r>
          </a:p>
          <a:p>
            <a:pPr algn="just"/>
            <a:r>
              <a:rPr lang="en-US" dirty="0" smtClean="0"/>
              <a:t>                                                                                                     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From:</a:t>
            </a:r>
          </a:p>
          <a:p>
            <a:pPr algn="just"/>
            <a:r>
              <a:rPr lang="en-US" dirty="0" smtClean="0"/>
              <a:t>          Munawar Abbas</a:t>
            </a:r>
          </a:p>
          <a:p>
            <a:pPr algn="just"/>
            <a:r>
              <a:rPr lang="en-US" dirty="0" smtClean="0"/>
              <a:t>          </a:t>
            </a:r>
            <a:r>
              <a:rPr lang="en-US" dirty="0" err="1" smtClean="0"/>
              <a:t>Faizan</a:t>
            </a:r>
            <a:r>
              <a:rPr lang="en-US" dirty="0" smtClean="0"/>
              <a:t> </a:t>
            </a:r>
            <a:r>
              <a:rPr lang="en-US" dirty="0" err="1" smtClean="0"/>
              <a:t>Nazari</a:t>
            </a:r>
            <a:endParaRPr lang="en-US" dirty="0" smtClean="0"/>
          </a:p>
          <a:p>
            <a:pPr algn="just"/>
            <a:r>
              <a:rPr lang="en-US" dirty="0" smtClean="0"/>
              <a:t>          </a:t>
            </a:r>
            <a:r>
              <a:rPr lang="en-US" dirty="0" err="1" smtClean="0"/>
              <a:t>Talha</a:t>
            </a:r>
            <a:r>
              <a:rPr lang="en-US" dirty="0" smtClean="0"/>
              <a:t> </a:t>
            </a:r>
            <a:r>
              <a:rPr lang="en-US" dirty="0" err="1" smtClean="0"/>
              <a:t>Ammer</a:t>
            </a:r>
            <a:endParaRPr lang="en-US" dirty="0" smtClean="0"/>
          </a:p>
          <a:p>
            <a:pPr algn="just"/>
            <a:r>
              <a:rPr lang="en-US" dirty="0" smtClean="0"/>
              <a:t>          Hamza </a:t>
            </a:r>
            <a:r>
              <a:rPr lang="en-US" dirty="0" err="1" smtClean="0"/>
              <a:t>Rafeeq</a:t>
            </a:r>
            <a:r>
              <a:rPr lang="en-US" dirty="0" smtClean="0"/>
              <a:t> Azad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6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527434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00B0F0"/>
                </a:solidFill>
              </a:rPr>
              <a:t>Main Crops Continue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137892"/>
            <a:ext cx="8595360" cy="4042245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3. Cotton</a:t>
            </a:r>
          </a:p>
          <a:p>
            <a:r>
              <a:rPr lang="en-US" sz="2600" dirty="0"/>
              <a:t>Pakistan produces several varieties of cotton, including long-staple cotton, which is highly valued for its quality and used in the production of premium textiles</a:t>
            </a:r>
            <a:r>
              <a:rPr lang="en-US" sz="2600" dirty="0" smtClean="0"/>
              <a:t>.</a:t>
            </a:r>
          </a:p>
          <a:p>
            <a:pPr marL="0" indent="0">
              <a:buNone/>
            </a:pPr>
            <a:endParaRPr lang="en-US" sz="2600" b="1" dirty="0" smtClean="0"/>
          </a:p>
        </p:txBody>
      </p:sp>
    </p:spTree>
    <p:extLst>
      <p:ext uri="{BB962C8B-B14F-4D97-AF65-F5344CB8AC3E}">
        <p14:creationId xmlns:p14="http://schemas.microsoft.com/office/powerpoint/2010/main" val="15584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0916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00B0F0"/>
                </a:solidFill>
              </a:rPr>
              <a:t>Main Crops Continue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609859"/>
            <a:ext cx="5615446" cy="5009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B050"/>
                </a:solidFill>
              </a:rPr>
              <a:t>4. Sugar Cane</a:t>
            </a:r>
          </a:p>
          <a:p>
            <a:r>
              <a:rPr lang="en-US" sz="2600" dirty="0"/>
              <a:t>Sugarcane is an important cash crop in Pakistan, and it is the </a:t>
            </a:r>
            <a:r>
              <a:rPr lang="en-US" sz="2600" b="1" i="1" dirty="0"/>
              <a:t>second-largest</a:t>
            </a:r>
            <a:r>
              <a:rPr lang="en-US" sz="2600" dirty="0"/>
              <a:t> crop after cotton in terms of area under cultivation. </a:t>
            </a:r>
            <a:endParaRPr lang="en-US" sz="2600" dirty="0" smtClean="0"/>
          </a:p>
          <a:p>
            <a:r>
              <a:rPr lang="en-US" sz="2600" dirty="0" smtClean="0"/>
              <a:t>The </a:t>
            </a:r>
            <a:r>
              <a:rPr lang="en-US" sz="2600" dirty="0"/>
              <a:t>crop is primarily grown in the Punjab and Sindh provinces, which together account for more than </a:t>
            </a:r>
            <a:r>
              <a:rPr lang="en-US" sz="2600" b="1" dirty="0"/>
              <a:t>95% of the country's total sugarcane production</a:t>
            </a:r>
            <a:r>
              <a:rPr lang="en-US" sz="2600" dirty="0"/>
              <a:t>.</a:t>
            </a:r>
            <a:endParaRPr lang="en-US" sz="2600" b="1" dirty="0" smtClean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18" y="1416675"/>
            <a:ext cx="4404575" cy="5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38037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rgbClr val="00B0F0"/>
                </a:solidFill>
              </a:rPr>
              <a:t>Main Crops Continue</a:t>
            </a:r>
            <a:endParaRPr lang="en-US" sz="5400" b="1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596980"/>
            <a:ext cx="6130601" cy="4997003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5. Maize</a:t>
            </a:r>
          </a:p>
          <a:p>
            <a:r>
              <a:rPr lang="en-US" sz="2800" dirty="0" smtClean="0"/>
              <a:t>Maize</a:t>
            </a:r>
            <a:r>
              <a:rPr lang="en-US" sz="2800" dirty="0"/>
              <a:t>, also known as corn, is an important crop in Pakistan and plays a significant role in the country's agricultural sector. </a:t>
            </a:r>
            <a:endParaRPr lang="en-US" sz="2800" dirty="0" smtClean="0"/>
          </a:p>
          <a:p>
            <a:r>
              <a:rPr lang="en-US" sz="2800" dirty="0" smtClean="0"/>
              <a:t>It </a:t>
            </a:r>
            <a:r>
              <a:rPr lang="en-US" sz="2800" dirty="0"/>
              <a:t>is one of the major staple crops, consumed both as food and animal feed. Pakistan is among the top maize-producing countries in the world.</a:t>
            </a:r>
          </a:p>
          <a:p>
            <a:r>
              <a:rPr lang="en-US" sz="2800" dirty="0"/>
              <a:t>Maize is </a:t>
            </a:r>
            <a:r>
              <a:rPr lang="en-US" sz="2800" dirty="0" smtClean="0"/>
              <a:t>cultivated all over the Pakistan. The </a:t>
            </a:r>
            <a:r>
              <a:rPr lang="en-US" sz="2800" dirty="0"/>
              <a:t>Punjab province is the largest producer of maize in the country.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473" y="1426130"/>
            <a:ext cx="3889420" cy="54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6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18941"/>
            <a:ext cx="9692640" cy="850005"/>
          </a:xfrm>
        </p:spPr>
        <p:txBody>
          <a:bodyPr/>
          <a:lstStyle/>
          <a:p>
            <a:r>
              <a:rPr lang="en-US" sz="5400" u="sng" dirty="0" smtClean="0">
                <a:solidFill>
                  <a:srgbClr val="00B0F0"/>
                </a:solidFill>
              </a:rPr>
              <a:t>Productions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068946"/>
            <a:ext cx="8595360" cy="5666705"/>
          </a:xfrm>
        </p:spPr>
        <p:txBody>
          <a:bodyPr>
            <a:noAutofit/>
          </a:bodyPr>
          <a:lstStyle/>
          <a:p>
            <a:r>
              <a:rPr lang="en-US" sz="2400" dirty="0"/>
              <a:t>Pakistan production (2021):</a:t>
            </a:r>
          </a:p>
          <a:p>
            <a:r>
              <a:rPr lang="en-US" sz="2400" dirty="0"/>
              <a:t>67.1 million tons of </a:t>
            </a:r>
            <a:r>
              <a:rPr lang="en-US" sz="2400" dirty="0">
                <a:hlinkClick r:id="rId2" tooltip="Sugarcane"/>
              </a:rPr>
              <a:t>sugarcane</a:t>
            </a:r>
            <a:r>
              <a:rPr lang="en-US" sz="2400" dirty="0"/>
              <a:t> (5th largest global producer, behind Brazil, India, China &amp; Thailand);</a:t>
            </a:r>
          </a:p>
          <a:p>
            <a:r>
              <a:rPr lang="en-US" sz="2400" dirty="0"/>
              <a:t>25.0 million tons of </a:t>
            </a:r>
            <a:r>
              <a:rPr lang="en-US" sz="2400" dirty="0">
                <a:hlinkClick r:id="rId3" tooltip="Wheat"/>
              </a:rPr>
              <a:t>wheat</a:t>
            </a:r>
            <a:r>
              <a:rPr lang="en-US" sz="2400" dirty="0"/>
              <a:t> (7th largest producer);</a:t>
            </a:r>
          </a:p>
          <a:p>
            <a:r>
              <a:rPr lang="en-US" sz="2400" dirty="0"/>
              <a:t>10.8 million tons of </a:t>
            </a:r>
            <a:r>
              <a:rPr lang="en-US" sz="2400" dirty="0">
                <a:hlinkClick r:id="rId4" tooltip="Rice"/>
              </a:rPr>
              <a:t>rice</a:t>
            </a:r>
            <a:r>
              <a:rPr lang="en-US" sz="2400" dirty="0"/>
              <a:t> (10th largest producer);</a:t>
            </a:r>
          </a:p>
          <a:p>
            <a:r>
              <a:rPr lang="en-US" sz="2400" dirty="0"/>
              <a:t>6.3 million tons of </a:t>
            </a:r>
            <a:r>
              <a:rPr lang="en-US" sz="2400" dirty="0">
                <a:hlinkClick r:id="rId5" tooltip="Maize"/>
              </a:rPr>
              <a:t>maize</a:t>
            </a:r>
            <a:r>
              <a:rPr lang="en-US" sz="2400" dirty="0"/>
              <a:t> (20th largest producer);</a:t>
            </a:r>
          </a:p>
          <a:p>
            <a:r>
              <a:rPr lang="en-US" sz="2400" dirty="0"/>
              <a:t>4.8 million tons of </a:t>
            </a:r>
            <a:r>
              <a:rPr lang="en-US" sz="2400" dirty="0">
                <a:hlinkClick r:id="rId6" tooltip="Cotton"/>
              </a:rPr>
              <a:t>cotton</a:t>
            </a:r>
            <a:r>
              <a:rPr lang="en-US" sz="2400" dirty="0"/>
              <a:t> (5th largest producer);</a:t>
            </a:r>
          </a:p>
          <a:p>
            <a:r>
              <a:rPr lang="en-US" sz="2400" dirty="0"/>
              <a:t>4.6 million </a:t>
            </a:r>
            <a:r>
              <a:rPr lang="en-US" sz="2400" dirty="0" err="1"/>
              <a:t>tonnes</a:t>
            </a:r>
            <a:r>
              <a:rPr lang="en-US" sz="2400" dirty="0"/>
              <a:t> of </a:t>
            </a:r>
            <a:r>
              <a:rPr lang="en-US" sz="2400" dirty="0">
                <a:hlinkClick r:id="rId7" tooltip="Potato"/>
              </a:rPr>
              <a:t>potato</a:t>
            </a:r>
            <a:r>
              <a:rPr lang="en-US" sz="2400" dirty="0"/>
              <a:t> (18th largest producer</a:t>
            </a:r>
            <a:r>
              <a:rPr lang="en-US" sz="2400" dirty="0" smtClean="0"/>
              <a:t>);</a:t>
            </a:r>
          </a:p>
          <a:p>
            <a:r>
              <a:rPr lang="en-US" sz="2400" dirty="0" smtClean="0"/>
              <a:t>2.3 </a:t>
            </a:r>
            <a:r>
              <a:rPr lang="en-US" sz="2400" dirty="0"/>
              <a:t>million </a:t>
            </a:r>
            <a:r>
              <a:rPr lang="en-US" sz="2400" dirty="0" err="1" smtClean="0"/>
              <a:t>tonnes</a:t>
            </a:r>
            <a:r>
              <a:rPr lang="en-US" sz="2400" dirty="0"/>
              <a:t> </a:t>
            </a:r>
            <a:r>
              <a:rPr lang="en-US" sz="2400" dirty="0" smtClean="0"/>
              <a:t>of</a:t>
            </a:r>
            <a:r>
              <a:rPr lang="en-US" sz="2400" dirty="0"/>
              <a:t> </a:t>
            </a:r>
            <a:r>
              <a:rPr lang="en-US" sz="2400" dirty="0">
                <a:hlinkClick r:id="rId8" tooltip="Mango"/>
              </a:rPr>
              <a:t>mango</a:t>
            </a:r>
            <a:r>
              <a:rPr lang="en-US" sz="2400" dirty="0"/>
              <a:t> (including </a:t>
            </a:r>
            <a:r>
              <a:rPr lang="en-US" sz="2400" dirty="0" err="1">
                <a:hlinkClick r:id="rId9" tooltip="Mangosteen"/>
              </a:rPr>
              <a:t>mangosteen</a:t>
            </a:r>
            <a:r>
              <a:rPr lang="en-US" sz="2400" dirty="0"/>
              <a:t> &amp; </a:t>
            </a:r>
            <a:r>
              <a:rPr lang="en-US" sz="2400" dirty="0">
                <a:hlinkClick r:id="rId10" tooltip="Guava"/>
              </a:rPr>
              <a:t>guava</a:t>
            </a:r>
            <a:r>
              <a:rPr lang="en-US" sz="2400" dirty="0"/>
              <a:t>) (5th largest global producer, just behind India, China, Thailand &amp; Indonesia</a:t>
            </a:r>
            <a:r>
              <a:rPr lang="en-US" sz="2400" dirty="0" smtClean="0"/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17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73643"/>
          </a:xfrm>
        </p:spPr>
        <p:txBody>
          <a:bodyPr>
            <a:normAutofit/>
          </a:bodyPr>
          <a:lstStyle/>
          <a:p>
            <a:r>
              <a:rPr lang="en-US" sz="5400" u="sng" dirty="0" smtClean="0">
                <a:solidFill>
                  <a:srgbClr val="00B0F0"/>
                </a:solidFill>
              </a:rPr>
              <a:t>Productions Continue..</a:t>
            </a:r>
            <a:endParaRPr lang="en-US" sz="5400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481070"/>
            <a:ext cx="8595360" cy="5267460"/>
          </a:xfrm>
        </p:spPr>
        <p:txBody>
          <a:bodyPr>
            <a:noAutofit/>
          </a:bodyPr>
          <a:lstStyle/>
          <a:p>
            <a:r>
              <a:rPr lang="en-US" sz="2400" dirty="0"/>
              <a:t>2.1 million tons of </a:t>
            </a:r>
            <a:r>
              <a:rPr lang="en-US" sz="2400" dirty="0">
                <a:hlinkClick r:id="rId2" tooltip="Onion"/>
              </a:rPr>
              <a:t>onion</a:t>
            </a:r>
            <a:r>
              <a:rPr lang="en-US" sz="2400" dirty="0"/>
              <a:t> (6th largest producer);</a:t>
            </a:r>
          </a:p>
          <a:p>
            <a:r>
              <a:rPr lang="en-US" sz="2400" dirty="0"/>
              <a:t>1.6 million tons of </a:t>
            </a:r>
            <a:r>
              <a:rPr lang="en-US" sz="2400" dirty="0">
                <a:hlinkClick r:id="rId3" tooltip="Orange (fruit)"/>
              </a:rPr>
              <a:t>orange</a:t>
            </a:r>
            <a:r>
              <a:rPr lang="en-US" sz="2400" dirty="0"/>
              <a:t> (12th largest producer);</a:t>
            </a:r>
          </a:p>
          <a:p>
            <a:r>
              <a:rPr lang="en-US" sz="2400" dirty="0"/>
              <a:t>593 thousand tons of </a:t>
            </a:r>
            <a:r>
              <a:rPr lang="en-US" sz="2400" dirty="0">
                <a:hlinkClick r:id="rId4" tooltip="Tangerine"/>
              </a:rPr>
              <a:t>tangerine</a:t>
            </a:r>
            <a:r>
              <a:rPr lang="en-US" sz="2400" dirty="0"/>
              <a:t>;</a:t>
            </a:r>
          </a:p>
          <a:p>
            <a:r>
              <a:rPr lang="en-US" sz="2400" dirty="0"/>
              <a:t>1,601 thousand tons of </a:t>
            </a:r>
            <a:r>
              <a:rPr lang="en-US" sz="2400" dirty="0">
                <a:hlinkClick r:id="rId5" tooltip="Tomatoes"/>
              </a:rPr>
              <a:t>tomatoes</a:t>
            </a:r>
            <a:r>
              <a:rPr lang="en-US" sz="2400" dirty="0"/>
              <a:t>;</a:t>
            </a:r>
          </a:p>
          <a:p>
            <a:r>
              <a:rPr lang="en-US" sz="2400" dirty="0"/>
              <a:t>545 thousand tons of </a:t>
            </a:r>
            <a:r>
              <a:rPr lang="en-US" sz="2400" dirty="0">
                <a:hlinkClick r:id="rId6" tooltip="Apple"/>
              </a:rPr>
              <a:t>apple</a:t>
            </a:r>
            <a:r>
              <a:rPr lang="en-US" sz="2400" dirty="0"/>
              <a:t>;</a:t>
            </a:r>
          </a:p>
          <a:p>
            <a:r>
              <a:rPr lang="en-US" sz="2400" dirty="0"/>
              <a:t>540 thousand tons of </a:t>
            </a:r>
            <a:r>
              <a:rPr lang="en-US" sz="2400" dirty="0">
                <a:hlinkClick r:id="rId7" tooltip="Watermelon"/>
              </a:rPr>
              <a:t>watermelon</a:t>
            </a:r>
            <a:r>
              <a:rPr lang="en-US" sz="2400" dirty="0"/>
              <a:t>;</a:t>
            </a:r>
          </a:p>
          <a:p>
            <a:r>
              <a:rPr lang="en-US" sz="2400" dirty="0"/>
              <a:t>501 thousand tons of </a:t>
            </a:r>
            <a:r>
              <a:rPr lang="en-US" sz="2400" dirty="0">
                <a:hlinkClick r:id="rId8" tooltip="Carrot"/>
              </a:rPr>
              <a:t>carrot</a:t>
            </a:r>
            <a:r>
              <a:rPr lang="en-US" sz="2400" dirty="0"/>
              <a:t>;</a:t>
            </a:r>
          </a:p>
          <a:p>
            <a:r>
              <a:rPr lang="en-US" sz="2400" dirty="0"/>
              <a:t>471 thousand tons of </a:t>
            </a:r>
            <a:r>
              <a:rPr lang="en-US" sz="2400" dirty="0">
                <a:hlinkClick r:id="rId9" tooltip="Date palm"/>
              </a:rPr>
              <a:t>date</a:t>
            </a:r>
            <a:r>
              <a:rPr lang="en-US" sz="2400" dirty="0"/>
              <a:t> (6th largest global producer);</a:t>
            </a:r>
          </a:p>
          <a:p>
            <a:r>
              <a:rPr lang="en-US" sz="2400" dirty="0"/>
              <a:t>In addition, smaller production of other agricultural products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403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rgbClr val="00B0F0"/>
                </a:solidFill>
              </a:rPr>
              <a:t>Rankings</a:t>
            </a:r>
            <a:endParaRPr lang="en-US" sz="5400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691322"/>
            <a:ext cx="8595360" cy="5005692"/>
          </a:xfrm>
        </p:spPr>
        <p:txBody>
          <a:bodyPr>
            <a:noAutofit/>
          </a:bodyPr>
          <a:lstStyle/>
          <a:p>
            <a:r>
              <a:rPr lang="en-US" sz="2400" dirty="0" smtClean="0"/>
              <a:t>Pakistan </a:t>
            </a:r>
            <a:r>
              <a:rPr lang="en-US" sz="2400" dirty="0"/>
              <a:t>is one of the world's largest producers and suppliers of food and crops (according to the various global sources).</a:t>
            </a:r>
          </a:p>
          <a:p>
            <a:r>
              <a:rPr lang="en-US" sz="2400" dirty="0">
                <a:hlinkClick r:id="rId2" tooltip="Chickpea"/>
              </a:rPr>
              <a:t>Chickpea</a:t>
            </a:r>
            <a:r>
              <a:rPr lang="en-US" sz="2400" dirty="0"/>
              <a:t> (3rd)</a:t>
            </a:r>
          </a:p>
          <a:p>
            <a:r>
              <a:rPr lang="en-US" sz="2400" dirty="0">
                <a:hlinkClick r:id="rId3" tooltip="Apricot"/>
              </a:rPr>
              <a:t>Apricot</a:t>
            </a:r>
            <a:r>
              <a:rPr lang="en-US" sz="2400" dirty="0"/>
              <a:t> (6th)</a:t>
            </a:r>
          </a:p>
          <a:p>
            <a:r>
              <a:rPr lang="en-US" sz="2400" dirty="0">
                <a:hlinkClick r:id="rId4" tooltip="Cotton"/>
              </a:rPr>
              <a:t>Cotton</a:t>
            </a:r>
            <a:r>
              <a:rPr lang="en-US" sz="2400" dirty="0"/>
              <a:t> (5th)</a:t>
            </a:r>
          </a:p>
          <a:p>
            <a:r>
              <a:rPr lang="en-US" sz="2400" dirty="0">
                <a:hlinkClick r:id="rId5" tooltip="Milk"/>
              </a:rPr>
              <a:t>Milk</a:t>
            </a:r>
            <a:r>
              <a:rPr lang="en-US" sz="2400" dirty="0"/>
              <a:t> (4th)</a:t>
            </a:r>
          </a:p>
          <a:p>
            <a:r>
              <a:rPr lang="en-US" sz="2400" dirty="0">
                <a:hlinkClick r:id="rId6" tooltip="Date Palm"/>
              </a:rPr>
              <a:t>Date Palm</a:t>
            </a:r>
            <a:r>
              <a:rPr lang="en-US" sz="2400" dirty="0"/>
              <a:t> (5th)</a:t>
            </a:r>
          </a:p>
          <a:p>
            <a:r>
              <a:rPr lang="en-US" sz="2400" dirty="0">
                <a:hlinkClick r:id="rId7" tooltip="Sugarcane"/>
              </a:rPr>
              <a:t>Sugarcane</a:t>
            </a:r>
            <a:r>
              <a:rPr lang="en-US" sz="2400" dirty="0"/>
              <a:t> (5th)</a:t>
            </a:r>
          </a:p>
          <a:p>
            <a:r>
              <a:rPr lang="en-US" sz="2400" dirty="0">
                <a:hlinkClick r:id="rId8" tooltip="Onion"/>
              </a:rPr>
              <a:t>Onion</a:t>
            </a:r>
            <a:r>
              <a:rPr lang="en-US" sz="2400" dirty="0"/>
              <a:t> (7th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148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rgbClr val="00B0F0"/>
                </a:solidFill>
              </a:rPr>
              <a:t>Rankings Continue..</a:t>
            </a:r>
            <a:endParaRPr lang="en-US" sz="5400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>
              <a:hlinkClick r:id="rId2" tooltip="Kinnow"/>
            </a:endParaRPr>
          </a:p>
          <a:p>
            <a:r>
              <a:rPr lang="en-US" sz="2800" dirty="0" err="1" smtClean="0">
                <a:hlinkClick r:id="rId2" tooltip="Kinnow"/>
              </a:rPr>
              <a:t>Kinnow</a:t>
            </a:r>
            <a:r>
              <a:rPr lang="en-US" sz="2800" dirty="0"/>
              <a:t>, </a:t>
            </a:r>
            <a:r>
              <a:rPr lang="en-US" sz="2800" dirty="0">
                <a:hlinkClick r:id="rId3" tooltip="Mandarin oranges"/>
              </a:rPr>
              <a:t>mandarin oranges</a:t>
            </a:r>
            <a:r>
              <a:rPr lang="en-US" sz="2800" dirty="0"/>
              <a:t>, clementine (6th)</a:t>
            </a:r>
          </a:p>
          <a:p>
            <a:r>
              <a:rPr lang="en-US" sz="2800" dirty="0">
                <a:hlinkClick r:id="rId4" tooltip="Mango"/>
              </a:rPr>
              <a:t>Mango</a:t>
            </a:r>
            <a:r>
              <a:rPr lang="en-US" sz="2800" dirty="0"/>
              <a:t> (4th)</a:t>
            </a:r>
          </a:p>
          <a:p>
            <a:r>
              <a:rPr lang="en-US" sz="2800" dirty="0">
                <a:hlinkClick r:id="rId5" tooltip="Wheat"/>
              </a:rPr>
              <a:t>Wheat</a:t>
            </a:r>
            <a:r>
              <a:rPr lang="en-US" sz="2800" dirty="0"/>
              <a:t> (7th)</a:t>
            </a:r>
          </a:p>
          <a:p>
            <a:r>
              <a:rPr lang="en-US" sz="2800" dirty="0">
                <a:hlinkClick r:id="rId6" tooltip="Rice"/>
              </a:rPr>
              <a:t>Rice</a:t>
            </a:r>
            <a:r>
              <a:rPr lang="en-US" sz="2800" dirty="0"/>
              <a:t> (11th)</a:t>
            </a:r>
          </a:p>
          <a:p>
            <a:pPr marL="0" indent="0">
              <a:buNone/>
            </a:pPr>
            <a:r>
              <a:rPr lang="en-US" sz="2800" dirty="0"/>
              <a:t>Pakistan ranks 8th globally in farm output, according to the </a:t>
            </a:r>
            <a:r>
              <a:rPr lang="en-US" sz="2800" dirty="0">
                <a:hlinkClick r:id="rId7" tooltip="List of countries by GDP sector composition"/>
              </a:rPr>
              <a:t>List of countries by GDP sector composition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32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rgbClr val="00B0F0"/>
                </a:solidFill>
              </a:rPr>
              <a:t>Fruits and Vegetables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77587" cy="901521"/>
          </a:xfrm>
        </p:spPr>
        <p:txBody>
          <a:bodyPr>
            <a:normAutofit/>
          </a:bodyPr>
          <a:lstStyle/>
          <a:p>
            <a:r>
              <a:rPr lang="en-US" sz="2400" dirty="0"/>
              <a:t>Pakistan is also a significant producer of fruits and vegetables</a:t>
            </a:r>
            <a:r>
              <a:rPr lang="en-US" sz="2400" dirty="0" smtClean="0"/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867799"/>
            <a:ext cx="2884715" cy="19231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56" y="2840584"/>
            <a:ext cx="2966357" cy="19775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263" y="2867799"/>
            <a:ext cx="3151307" cy="19503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15" y="4942116"/>
            <a:ext cx="2884715" cy="18046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4942116"/>
            <a:ext cx="2966357" cy="17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5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rgbClr val="00B0F0"/>
                </a:solidFill>
              </a:rPr>
              <a:t>Fruits and Vegetables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68" y="1915885"/>
            <a:ext cx="3252071" cy="21544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59" y="1915884"/>
            <a:ext cx="3474034" cy="2154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099" y="4495387"/>
            <a:ext cx="3231746" cy="2154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21" y="4495387"/>
            <a:ext cx="3374673" cy="21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7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rgbClr val="00B0F0"/>
                </a:solidFill>
              </a:rPr>
              <a:t>Fruits and Vegetables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Pakistan is also a significant producer of fruits and vegetables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b="1" i="1" dirty="0"/>
              <a:t>Mangoes</a:t>
            </a:r>
            <a:r>
              <a:rPr lang="en-US" sz="2400" dirty="0"/>
              <a:t> are Pakistan's largest fruit export, accounting for over </a:t>
            </a:r>
            <a:r>
              <a:rPr lang="en-US" sz="2400" b="1" i="1" dirty="0"/>
              <a:t>50% </a:t>
            </a:r>
            <a:r>
              <a:rPr lang="en-US" sz="2400" dirty="0"/>
              <a:t>of the country's total fruit exports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Citrus fruits, such as </a:t>
            </a:r>
            <a:r>
              <a:rPr lang="en-US" sz="2400" b="1" dirty="0"/>
              <a:t>oranges</a:t>
            </a:r>
            <a:r>
              <a:rPr lang="en-US" sz="2400" dirty="0"/>
              <a:t> and </a:t>
            </a:r>
            <a:r>
              <a:rPr lang="en-US" sz="2400" b="1" dirty="0"/>
              <a:t>lemons</a:t>
            </a:r>
            <a:r>
              <a:rPr lang="en-US" sz="2400" dirty="0"/>
              <a:t>, are also widely grown, along with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bananas</a:t>
            </a:r>
            <a:r>
              <a:rPr lang="en-US" sz="2400" dirty="0"/>
              <a:t>, and </a:t>
            </a:r>
            <a:r>
              <a:rPr lang="en-US" sz="2400" b="1" dirty="0"/>
              <a:t>apples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Vegetables, such as </a:t>
            </a:r>
            <a:r>
              <a:rPr lang="en-US" sz="2400" b="1" dirty="0"/>
              <a:t>tomatoes</a:t>
            </a:r>
            <a:r>
              <a:rPr lang="en-US" sz="2400" dirty="0"/>
              <a:t>, </a:t>
            </a:r>
            <a:r>
              <a:rPr lang="en-US" sz="2400" b="1" dirty="0"/>
              <a:t>onions</a:t>
            </a:r>
            <a:r>
              <a:rPr lang="en-US" sz="2400" dirty="0"/>
              <a:t>, and </a:t>
            </a:r>
            <a:r>
              <a:rPr lang="en-US" sz="2400" b="1" dirty="0"/>
              <a:t>potatoes</a:t>
            </a:r>
            <a:r>
              <a:rPr lang="en-US" sz="2400" dirty="0"/>
              <a:t>, are also important crops, providing a source of income for many small farmers.</a:t>
            </a:r>
          </a:p>
        </p:txBody>
      </p:sp>
    </p:spTree>
    <p:extLst>
      <p:ext uri="{BB962C8B-B14F-4D97-AF65-F5344CB8AC3E}">
        <p14:creationId xmlns:p14="http://schemas.microsoft.com/office/powerpoint/2010/main" val="240940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86522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rgbClr val="00B0F0"/>
                </a:solidFill>
              </a:rPr>
              <a:t>Topics:</a:t>
            </a:r>
            <a:endParaRPr lang="en-US" sz="5400" b="1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545465"/>
            <a:ext cx="8595360" cy="486821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Main Crops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Productions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Rankings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Fruits and Vegetables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Challenges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Water Scarcity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Low Productivity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Inadequate infrastructure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Government </a:t>
            </a:r>
            <a:r>
              <a:rPr lang="en-US" dirty="0" err="1" smtClean="0"/>
              <a:t>initative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Technology and Innovations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Conclusions</a:t>
            </a:r>
          </a:p>
          <a:p>
            <a:pPr marL="0" indent="0">
              <a:buNone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4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u="sng" dirty="0">
                <a:solidFill>
                  <a:srgbClr val="00B0F0"/>
                </a:solidFill>
              </a:rPr>
              <a:t>Challenges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Pakistan's agricultural sector faces several challenges that limit its potential for growth and development. </a:t>
            </a:r>
            <a:endParaRPr lang="en-US" sz="2400" dirty="0" smtClean="0"/>
          </a:p>
          <a:p>
            <a:r>
              <a:rPr lang="en-US" sz="2400" dirty="0" smtClean="0"/>
              <a:t>These </a:t>
            </a:r>
            <a:r>
              <a:rPr lang="en-US" sz="2400" dirty="0"/>
              <a:t>challenges include water scarcity, low productivity, and inadequate infrastructure. </a:t>
            </a:r>
            <a:endParaRPr lang="en-US" sz="2400" dirty="0" smtClean="0"/>
          </a:p>
          <a:p>
            <a:r>
              <a:rPr lang="en-US" sz="2400" dirty="0" smtClean="0"/>
              <a:t>Additionally</a:t>
            </a:r>
            <a:r>
              <a:rPr lang="en-US" sz="2400" dirty="0"/>
              <a:t>, the sector struggles with pest and disease outbreaks, soil degradation, and climate change, which affect crop yields and farmer livelihoods.</a:t>
            </a:r>
          </a:p>
        </p:txBody>
      </p:sp>
    </p:spTree>
    <p:extLst>
      <p:ext uri="{BB962C8B-B14F-4D97-AF65-F5344CB8AC3E}">
        <p14:creationId xmlns:p14="http://schemas.microsoft.com/office/powerpoint/2010/main" val="145813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rgbClr val="00B0F0"/>
                </a:solidFill>
              </a:rPr>
              <a:t>Water Scarcity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Water scarcity is a significant challenge for Pakistan's agricultural sector, as the country is one of the most water-stressed in the world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per capita water availability in Pakistan is just </a:t>
            </a:r>
            <a:r>
              <a:rPr lang="en-US" sz="2400" b="1" i="1" dirty="0"/>
              <a:t>1,017 cubic meters</a:t>
            </a:r>
            <a:r>
              <a:rPr lang="en-US" sz="2400" dirty="0"/>
              <a:t>, which is below the threshold for water stress (1,700 cubic meters per capita per year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agricultural sector is the largest consumer of water, accounting for around </a:t>
            </a:r>
            <a:r>
              <a:rPr lang="en-US" sz="2400" b="1" i="1" dirty="0"/>
              <a:t>90% </a:t>
            </a:r>
            <a:r>
              <a:rPr lang="en-US" sz="2400" dirty="0"/>
              <a:t>of the total water demand in the country.</a:t>
            </a:r>
          </a:p>
        </p:txBody>
      </p:sp>
    </p:spTree>
    <p:extLst>
      <p:ext uri="{BB962C8B-B14F-4D97-AF65-F5344CB8AC3E}">
        <p14:creationId xmlns:p14="http://schemas.microsoft.com/office/powerpoint/2010/main" val="35558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rgbClr val="00B0F0"/>
                </a:solidFill>
              </a:rPr>
              <a:t>Low Productivity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Pakistan's agricultural productivity is low compared to other countries in the region, and yields per hectare are often lower than the global average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Factors contributing to low productivity include poor quality seeds, inadequate use of fertilizers and pesticides, and limited access to credit and other support services.</a:t>
            </a:r>
          </a:p>
        </p:txBody>
      </p:sp>
    </p:spTree>
    <p:extLst>
      <p:ext uri="{BB962C8B-B14F-4D97-AF65-F5344CB8AC3E}">
        <p14:creationId xmlns:p14="http://schemas.microsoft.com/office/powerpoint/2010/main" val="233385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rgbClr val="00B0F0"/>
                </a:solidFill>
              </a:rPr>
              <a:t>Inadequate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Pakistan's agricultural sector also suffers from inadequate infrastructure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including poor road networks, insufficient storage facilities, and limited access to markets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These issues often result in high post-harvest </a:t>
            </a:r>
            <a:r>
              <a:rPr lang="en-US" sz="2400" dirty="0" smtClean="0"/>
              <a:t>losses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and reduced profitability for farmers.</a:t>
            </a:r>
          </a:p>
        </p:txBody>
      </p:sp>
    </p:spTree>
    <p:extLst>
      <p:ext uri="{BB962C8B-B14F-4D97-AF65-F5344CB8AC3E}">
        <p14:creationId xmlns:p14="http://schemas.microsoft.com/office/powerpoint/2010/main" val="222794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rgbClr val="00B0F0"/>
                </a:solidFill>
              </a:rPr>
              <a:t>Government Initiatives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The Pakistani government has launched several initiatives to address the challenges facing the agricultural sector and promote its development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These initiatives include the </a:t>
            </a:r>
            <a:r>
              <a:rPr lang="en-US" sz="2400" b="1" i="1" dirty="0"/>
              <a:t>Agricultural Transformation Plan</a:t>
            </a:r>
            <a:r>
              <a:rPr lang="en-US" sz="2400" dirty="0"/>
              <a:t>, which aims to increase productivity, improve value chains, and promote innovation in the sector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</a:t>
            </a:r>
            <a:r>
              <a:rPr lang="en-US" sz="2400" b="1" i="1" dirty="0" err="1"/>
              <a:t>Kamyab</a:t>
            </a:r>
            <a:r>
              <a:rPr lang="en-US" sz="2400" b="1" i="1" dirty="0"/>
              <a:t> </a:t>
            </a:r>
            <a:r>
              <a:rPr lang="en-US" sz="2400" b="1" i="1" dirty="0" err="1"/>
              <a:t>Kisan</a:t>
            </a:r>
            <a:r>
              <a:rPr lang="en-US" sz="2400" b="1" i="1" dirty="0"/>
              <a:t> Program </a:t>
            </a:r>
            <a:r>
              <a:rPr lang="en-US" sz="2400" dirty="0"/>
              <a:t>is another government initiative aimed at providing farmers with access to credit, training, and other support services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</a:t>
            </a:r>
            <a:r>
              <a:rPr lang="en-US" sz="2400" b="1" i="1" dirty="0"/>
              <a:t>National Agriculture Emergency Program </a:t>
            </a:r>
            <a:r>
              <a:rPr lang="en-US" sz="2400" dirty="0"/>
              <a:t>is another initiative that focuses on addressing the impacts of climate change on the sector.</a:t>
            </a:r>
          </a:p>
        </p:txBody>
      </p:sp>
    </p:spTree>
    <p:extLst>
      <p:ext uri="{BB962C8B-B14F-4D97-AF65-F5344CB8AC3E}">
        <p14:creationId xmlns:p14="http://schemas.microsoft.com/office/powerpoint/2010/main" val="113553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rgbClr val="00B0F0"/>
                </a:solidFill>
              </a:rPr>
              <a:t>Technology and Innovation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The government is promoting the use of technology and innovation in agriculture to improve productivity and reduce waste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Precision farming techniques, such as drip irrigation and GPS-guided tractors, can help farmers optimize resource use and improve crop yields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Improved seed varieties, such as hybrid and genetically modified crops, can also help increase productivity and reduce crop losses due to pests and diseases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Automated irrigation systems, such as sprinklers and pivot irrigation, can help conserve water</a:t>
            </a:r>
          </a:p>
        </p:txBody>
      </p:sp>
    </p:spTree>
    <p:extLst>
      <p:ext uri="{BB962C8B-B14F-4D97-AF65-F5344CB8AC3E}">
        <p14:creationId xmlns:p14="http://schemas.microsoft.com/office/powerpoint/2010/main" val="63938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rgbClr val="00B0F0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• Agriculture </a:t>
            </a:r>
            <a:r>
              <a:rPr lang="en-US" sz="2400" dirty="0"/>
              <a:t>remains a vital sector of Pakistan's economy, despite the challenges it faces.  </a:t>
            </a:r>
          </a:p>
          <a:p>
            <a:pPr marL="0" indent="0">
              <a:buNone/>
            </a:pPr>
            <a:r>
              <a:rPr lang="en-US" sz="2400" dirty="0" smtClean="0"/>
              <a:t>• With </a:t>
            </a:r>
            <a:r>
              <a:rPr lang="en-US" sz="2400" dirty="0"/>
              <a:t>the right policies and investments, the sector has the potential to drive economic growth and improve the livelihoods of millions of farmers across the country.</a:t>
            </a:r>
          </a:p>
        </p:txBody>
      </p:sp>
    </p:spTree>
    <p:extLst>
      <p:ext uri="{BB962C8B-B14F-4D97-AF65-F5344CB8AC3E}">
        <p14:creationId xmlns:p14="http://schemas.microsoft.com/office/powerpoint/2010/main" val="421446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385" y="2400622"/>
            <a:ext cx="9692640" cy="1325562"/>
          </a:xfrm>
        </p:spPr>
        <p:txBody>
          <a:bodyPr>
            <a:normAutofit/>
          </a:bodyPr>
          <a:lstStyle/>
          <a:p>
            <a:r>
              <a:rPr lang="en-US" sz="6000" i="1" u="sng" dirty="0" smtClean="0">
                <a:solidFill>
                  <a:srgbClr val="00B0F0"/>
                </a:solidFill>
              </a:rPr>
              <a:t>Any Questions?</a:t>
            </a:r>
            <a:endParaRPr lang="en-US" sz="6000" i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572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006" y="365760"/>
            <a:ext cx="10104506" cy="1325562"/>
          </a:xfrm>
        </p:spPr>
        <p:txBody>
          <a:bodyPr/>
          <a:lstStyle/>
          <a:p>
            <a:r>
              <a:rPr lang="en-US" sz="5400" b="1" u="sng" dirty="0" smtClean="0">
                <a:solidFill>
                  <a:srgbClr val="00B0F0"/>
                </a:solidFill>
              </a:rPr>
              <a:t>Introduction</a:t>
            </a:r>
            <a:endParaRPr lang="en-US" b="1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9" y="1828800"/>
            <a:ext cx="7122016" cy="5029200"/>
          </a:xfrm>
        </p:spPr>
        <p:txBody>
          <a:bodyPr>
            <a:normAutofit fontScale="55000" lnSpcReduction="20000"/>
          </a:bodyPr>
          <a:lstStyle/>
          <a:p>
            <a:r>
              <a:rPr lang="en-US" sz="4500" dirty="0"/>
              <a:t>Agriculture is a vital sector of Pakistan's </a:t>
            </a:r>
            <a:r>
              <a:rPr lang="en-US" sz="4500" dirty="0" smtClean="0"/>
              <a:t>economy</a:t>
            </a:r>
          </a:p>
          <a:p>
            <a:r>
              <a:rPr lang="en-US" sz="4500" dirty="0" smtClean="0"/>
              <a:t> </a:t>
            </a:r>
            <a:r>
              <a:rPr lang="en-US" sz="4500" dirty="0"/>
              <a:t>I</a:t>
            </a:r>
            <a:r>
              <a:rPr lang="en-US" sz="4500" dirty="0" smtClean="0"/>
              <a:t>t </a:t>
            </a:r>
            <a:r>
              <a:rPr lang="en-US" sz="4500" dirty="0"/>
              <a:t>contributes around </a:t>
            </a:r>
            <a:r>
              <a:rPr lang="en-US" sz="4500" dirty="0" smtClean="0"/>
              <a:t>24% </a:t>
            </a:r>
            <a:r>
              <a:rPr lang="en-US" sz="4500" dirty="0"/>
              <a:t>to its </a:t>
            </a:r>
            <a:r>
              <a:rPr lang="en-US" sz="4500" dirty="0" smtClean="0"/>
              <a:t>GDP </a:t>
            </a:r>
          </a:p>
          <a:p>
            <a:r>
              <a:rPr lang="en-US" sz="4500" dirty="0" smtClean="0"/>
              <a:t>Employs </a:t>
            </a:r>
            <a:r>
              <a:rPr lang="en-US" sz="4500" dirty="0"/>
              <a:t>over 40% of the country's labor </a:t>
            </a:r>
            <a:r>
              <a:rPr lang="en-US" sz="4500" dirty="0" smtClean="0"/>
              <a:t>force </a:t>
            </a:r>
          </a:p>
          <a:p>
            <a:r>
              <a:rPr lang="en-US" sz="4500" dirty="0" smtClean="0"/>
              <a:t>The </a:t>
            </a:r>
            <a:r>
              <a:rPr lang="en-US" sz="4500" dirty="0"/>
              <a:t>sector is also the main source of livelihood for millions of rural households in the country</a:t>
            </a:r>
            <a:r>
              <a:rPr lang="en-US" sz="4500" dirty="0" smtClean="0"/>
              <a:t>.</a:t>
            </a:r>
          </a:p>
          <a:p>
            <a:r>
              <a:rPr lang="en-US" sz="4500" dirty="0" smtClean="0"/>
              <a:t>Pakistan </a:t>
            </a:r>
            <a:r>
              <a:rPr lang="en-US" sz="4500" dirty="0"/>
              <a:t>has a diverse agricultural </a:t>
            </a:r>
            <a:r>
              <a:rPr lang="en-US" sz="4500" dirty="0" smtClean="0"/>
              <a:t>landscape </a:t>
            </a:r>
          </a:p>
          <a:p>
            <a:pPr marL="0" indent="0">
              <a:buNone/>
            </a:pPr>
            <a:r>
              <a:rPr lang="en-US" sz="4500" dirty="0" smtClean="0"/>
              <a:t> with </a:t>
            </a:r>
            <a:r>
              <a:rPr lang="en-US" sz="4500" dirty="0"/>
              <a:t>a range of climatic zones and soil </a:t>
            </a:r>
            <a:r>
              <a:rPr lang="en-US" sz="4500" dirty="0" smtClean="0"/>
              <a:t>types</a:t>
            </a:r>
          </a:p>
          <a:p>
            <a:pPr marL="0" indent="0">
              <a:buNone/>
            </a:pPr>
            <a:r>
              <a:rPr lang="en-US" sz="4500" dirty="0" smtClean="0"/>
              <a:t> </a:t>
            </a:r>
            <a:r>
              <a:rPr lang="en-US" sz="4500" dirty="0"/>
              <a:t>that allow for the cultivation of various crops.  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74" y="1828800"/>
            <a:ext cx="3193959" cy="307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01" y="365760"/>
            <a:ext cx="10284811" cy="1056320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00B0F0"/>
                </a:solidFill>
              </a:rPr>
              <a:t>Main Crops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02" y="1691322"/>
            <a:ext cx="10135931" cy="4889782"/>
          </a:xfrm>
        </p:spPr>
        <p:txBody>
          <a:bodyPr>
            <a:normAutofit/>
          </a:bodyPr>
          <a:lstStyle/>
          <a:p>
            <a:r>
              <a:rPr lang="en-US" sz="2400" dirty="0"/>
              <a:t>Pakistan's main crops include wheat, rice, cotton, sugarcane, and maize, among others. 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8" y="2739133"/>
            <a:ext cx="2616345" cy="1962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82" y="2739132"/>
            <a:ext cx="2931176" cy="195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59" y="2739132"/>
            <a:ext cx="2934107" cy="1956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26" y="4846749"/>
            <a:ext cx="2598312" cy="173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95" y="4846749"/>
            <a:ext cx="2601533" cy="173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179705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rgbClr val="00B0F0"/>
                </a:solidFill>
              </a:rPr>
              <a:t>Main Crops Continue</a:t>
            </a:r>
            <a:endParaRPr lang="en-US" sz="5400" b="1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3" y="1828800"/>
            <a:ext cx="5254838" cy="4726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B050"/>
                </a:solidFill>
              </a:rPr>
              <a:t>1. Wheat</a:t>
            </a:r>
            <a:endParaRPr lang="en-US" sz="2400" b="1" dirty="0" smtClean="0">
              <a:solidFill>
                <a:srgbClr val="00B050"/>
              </a:solidFill>
            </a:endParaRPr>
          </a:p>
          <a:p>
            <a:r>
              <a:rPr lang="en-US" sz="2400" dirty="0" smtClean="0"/>
              <a:t>Pakistan </a:t>
            </a:r>
            <a:r>
              <a:rPr lang="en-US" sz="2400" dirty="0"/>
              <a:t>is one of the world's </a:t>
            </a:r>
            <a:r>
              <a:rPr lang="en-US" sz="2400" b="1" i="1" dirty="0"/>
              <a:t>largest producers </a:t>
            </a:r>
            <a:r>
              <a:rPr lang="en-US" sz="2400" dirty="0"/>
              <a:t>of wheat, and the crop is grown on around </a:t>
            </a:r>
            <a:r>
              <a:rPr lang="en-US" sz="2400" b="1" i="1" dirty="0"/>
              <a:t>9 million hectares of land</a:t>
            </a:r>
            <a:r>
              <a:rPr lang="en-US" sz="2400" dirty="0"/>
              <a:t>, which represents about </a:t>
            </a:r>
            <a:r>
              <a:rPr lang="en-US" sz="2400" b="1" i="1" dirty="0"/>
              <a:t>41%</a:t>
            </a:r>
            <a:r>
              <a:rPr lang="en-US" sz="2400" dirty="0"/>
              <a:t> of the country's total </a:t>
            </a:r>
            <a:r>
              <a:rPr lang="en-US" sz="2400" b="1" i="1" dirty="0"/>
              <a:t>cultivated area</a:t>
            </a:r>
            <a:r>
              <a:rPr lang="en-US" sz="2400" dirty="0"/>
              <a:t>.</a:t>
            </a:r>
          </a:p>
          <a:p>
            <a:r>
              <a:rPr lang="en-US" sz="2400" dirty="0"/>
              <a:t>Wheat is primarily grown in the irrigated plains of </a:t>
            </a:r>
            <a:r>
              <a:rPr lang="en-US" sz="2400" b="1" i="1" dirty="0"/>
              <a:t>Punjab</a:t>
            </a:r>
            <a:r>
              <a:rPr lang="en-US" sz="2400" dirty="0"/>
              <a:t> and </a:t>
            </a:r>
            <a:r>
              <a:rPr lang="en-US" sz="2400" b="1" i="1" dirty="0"/>
              <a:t>Sindh</a:t>
            </a:r>
            <a:r>
              <a:rPr lang="en-US" sz="2400" dirty="0"/>
              <a:t> </a:t>
            </a:r>
            <a:r>
              <a:rPr lang="en-US" sz="2400" dirty="0" smtClean="0"/>
              <a:t>provinces.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11" y="1828800"/>
            <a:ext cx="4726545" cy="4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0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00B0F0"/>
                </a:solidFill>
              </a:rPr>
              <a:t>Main </a:t>
            </a:r>
            <a:r>
              <a:rPr lang="en-US" sz="5400" b="1" u="sng" dirty="0" smtClean="0">
                <a:solidFill>
                  <a:srgbClr val="00B0F0"/>
                </a:solidFill>
              </a:rPr>
              <a:t>Crops Continue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B050"/>
                </a:solidFill>
              </a:rPr>
              <a:t>1. Wheat</a:t>
            </a:r>
            <a:endParaRPr lang="en-US" sz="2400" dirty="0" smtClean="0"/>
          </a:p>
          <a:p>
            <a:r>
              <a:rPr lang="en-US" sz="2400" dirty="0" smtClean="0"/>
              <a:t>Pakistan </a:t>
            </a:r>
            <a:r>
              <a:rPr lang="en-US" sz="2400" dirty="0"/>
              <a:t>produces several varieties of wheat, including both hard and soft wheat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Hard wheat is typically used for </a:t>
            </a:r>
            <a:r>
              <a:rPr lang="en-US" sz="2400" dirty="0" smtClean="0"/>
              <a:t>bread making, </a:t>
            </a:r>
            <a:r>
              <a:rPr lang="en-US" sz="2400" dirty="0"/>
              <a:t>while soft wheat is used for pastry and other baked goods. </a:t>
            </a:r>
            <a:endParaRPr lang="en-US" sz="2400" dirty="0" smtClean="0"/>
          </a:p>
          <a:p>
            <a:r>
              <a:rPr lang="en-US" sz="2400" dirty="0" smtClean="0"/>
              <a:t>Wheat </a:t>
            </a:r>
            <a:r>
              <a:rPr lang="en-US" sz="2400" dirty="0"/>
              <a:t>plays a crucial role in Pakistan's food security, as it is a staple food for millions of people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crop is also an important export commodity, and Pakistan exports wheat to a range of countries, including Afghanistan, Bangladesh, and Sri Lanka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233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00B0F0"/>
                </a:solidFill>
              </a:rPr>
              <a:t>Main Crops Continue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3" y="1828800"/>
            <a:ext cx="5718476" cy="4687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dirty="0" smtClean="0">
                <a:solidFill>
                  <a:srgbClr val="00B050"/>
                </a:solidFill>
              </a:rPr>
              <a:t>2. Rice</a:t>
            </a:r>
            <a:endParaRPr lang="en-US" sz="2600" dirty="0" smtClean="0">
              <a:solidFill>
                <a:srgbClr val="00B050"/>
              </a:solidFill>
            </a:endParaRPr>
          </a:p>
          <a:p>
            <a:r>
              <a:rPr lang="en-US" sz="2600" dirty="0"/>
              <a:t>Rice </a:t>
            </a:r>
            <a:r>
              <a:rPr lang="en-US" sz="2600" dirty="0" smtClean="0"/>
              <a:t>is </a:t>
            </a:r>
            <a:r>
              <a:rPr lang="en-US" sz="2600" dirty="0"/>
              <a:t>the second-largest staple food after wheat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 </a:t>
            </a:r>
            <a:r>
              <a:rPr lang="en-US" sz="2600" dirty="0"/>
              <a:t>Pakistan is one of the world's largest producers and exporters of rice</a:t>
            </a:r>
            <a:r>
              <a:rPr lang="en-US" sz="2600" dirty="0" smtClean="0"/>
              <a:t>,</a:t>
            </a:r>
            <a:r>
              <a:rPr lang="en-US" sz="2600" dirty="0"/>
              <a:t> more than </a:t>
            </a:r>
            <a:r>
              <a:rPr lang="en-US" sz="2600" b="1" i="1" dirty="0"/>
              <a:t>10% </a:t>
            </a:r>
            <a:r>
              <a:rPr lang="en-US" sz="2600" dirty="0"/>
              <a:t>of the country's total exports.</a:t>
            </a:r>
            <a:endParaRPr lang="en-US" sz="2600" dirty="0">
              <a:solidFill>
                <a:srgbClr val="00B050"/>
              </a:solidFill>
            </a:endParaRPr>
          </a:p>
          <a:p>
            <a:r>
              <a:rPr lang="en-US" sz="2600" dirty="0" smtClean="0"/>
              <a:t> The </a:t>
            </a:r>
            <a:r>
              <a:rPr lang="en-US" sz="2600" dirty="0"/>
              <a:t>crop is grown in all four provinces of the country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48" y="1691322"/>
            <a:ext cx="4314424" cy="507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527434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00B0F0"/>
                </a:solidFill>
              </a:rPr>
              <a:t>Main Crops Continue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137892"/>
            <a:ext cx="8595360" cy="4042245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2. Rice</a:t>
            </a:r>
            <a:endParaRPr lang="en-US" sz="3200" b="1" dirty="0" smtClean="0"/>
          </a:p>
          <a:p>
            <a:r>
              <a:rPr lang="en-US" sz="2600" dirty="0" smtClean="0"/>
              <a:t>The </a:t>
            </a:r>
            <a:r>
              <a:rPr lang="en-US" sz="2600" dirty="0"/>
              <a:t>main rice-growing areas in Pakistan are the Punjab and Sindh provinces, which together account for more than </a:t>
            </a:r>
            <a:r>
              <a:rPr lang="en-US" sz="2600" b="1" i="1" dirty="0"/>
              <a:t>85% </a:t>
            </a:r>
            <a:r>
              <a:rPr lang="en-US" sz="2600" dirty="0"/>
              <a:t>of the </a:t>
            </a:r>
            <a:r>
              <a:rPr lang="en-US" sz="2600" b="1" i="1" dirty="0"/>
              <a:t>country's total rice production</a:t>
            </a:r>
            <a:r>
              <a:rPr lang="en-US" sz="2600" b="1" i="1" dirty="0" smtClean="0"/>
              <a:t>.</a:t>
            </a:r>
          </a:p>
          <a:p>
            <a:r>
              <a:rPr lang="en-US" sz="2600" dirty="0" smtClean="0"/>
              <a:t>Pakistan </a:t>
            </a:r>
            <a:r>
              <a:rPr lang="en-US" sz="2600" dirty="0"/>
              <a:t>produces several varieties of rice, including Basmati and non-Basmati varieties. 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425539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0916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00B0F0"/>
                </a:solidFill>
              </a:rPr>
              <a:t>Main Crops Continue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609859"/>
            <a:ext cx="5654083" cy="5009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3</a:t>
            </a:r>
            <a:r>
              <a:rPr lang="en-US" sz="3200" b="1" dirty="0" smtClean="0">
                <a:solidFill>
                  <a:srgbClr val="00B050"/>
                </a:solidFill>
              </a:rPr>
              <a:t>. Cotton</a:t>
            </a:r>
          </a:p>
          <a:p>
            <a:r>
              <a:rPr lang="en-US" sz="2800" dirty="0"/>
              <a:t>Pakistan is the world's </a:t>
            </a:r>
            <a:r>
              <a:rPr lang="en-US" sz="2800" b="1" i="1" dirty="0"/>
              <a:t>fifth-largest</a:t>
            </a:r>
            <a:r>
              <a:rPr lang="en-US" sz="2800" dirty="0"/>
              <a:t> producer of cotton, and the crop is grown in all four provinces of the country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The main cotton-growing areas in Pakistan are the Punjab and Sindh provinces, which together account for more than </a:t>
            </a:r>
            <a:r>
              <a:rPr lang="en-US" sz="2800" b="1" i="1" dirty="0"/>
              <a:t>90% </a:t>
            </a:r>
            <a:r>
              <a:rPr lang="en-US" sz="2800" dirty="0"/>
              <a:t>of the country's total cotton production.</a:t>
            </a:r>
            <a:endParaRPr lang="en-US" sz="4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4" y="1609859"/>
            <a:ext cx="4336423" cy="524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9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643</TotalTime>
  <Words>1500</Words>
  <Application>Microsoft Office PowerPoint</Application>
  <PresentationFormat>Widescreen</PresentationFormat>
  <Paragraphs>149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Schoolbook</vt:lpstr>
      <vt:lpstr>Wingdings 2</vt:lpstr>
      <vt:lpstr>View</vt:lpstr>
      <vt:lpstr>Agriculture in Pakistan</vt:lpstr>
      <vt:lpstr>Topics:</vt:lpstr>
      <vt:lpstr>Introduction</vt:lpstr>
      <vt:lpstr>Main Crops</vt:lpstr>
      <vt:lpstr>Main Crops Continue</vt:lpstr>
      <vt:lpstr>Main Crops Continue</vt:lpstr>
      <vt:lpstr>Main Crops Continue</vt:lpstr>
      <vt:lpstr>Main Crops Continue</vt:lpstr>
      <vt:lpstr>Main Crops Continue</vt:lpstr>
      <vt:lpstr>Main Crops Continue</vt:lpstr>
      <vt:lpstr>Main Crops Continue</vt:lpstr>
      <vt:lpstr>Main Crops Continue</vt:lpstr>
      <vt:lpstr>Productions</vt:lpstr>
      <vt:lpstr>Productions Continue..</vt:lpstr>
      <vt:lpstr>Rankings</vt:lpstr>
      <vt:lpstr>Rankings Continue..</vt:lpstr>
      <vt:lpstr>Fruits and Vegetables</vt:lpstr>
      <vt:lpstr>Fruits and Vegetables</vt:lpstr>
      <vt:lpstr>Fruits and Vegetables</vt:lpstr>
      <vt:lpstr>Challenges</vt:lpstr>
      <vt:lpstr>Water Scarcity</vt:lpstr>
      <vt:lpstr>Low Productivity</vt:lpstr>
      <vt:lpstr>Inadequate Infrastructure</vt:lpstr>
      <vt:lpstr>Government Initiatives</vt:lpstr>
      <vt:lpstr>Technology and Innovation</vt:lpstr>
      <vt:lpstr>Conclusion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in Pakistan</dc:title>
  <dc:creator>Munawar Abbas</dc:creator>
  <cp:lastModifiedBy>Munawar Abbas</cp:lastModifiedBy>
  <cp:revision>162</cp:revision>
  <dcterms:created xsi:type="dcterms:W3CDTF">2023-05-09T18:56:22Z</dcterms:created>
  <dcterms:modified xsi:type="dcterms:W3CDTF">2023-05-16T23:22:51Z</dcterms:modified>
</cp:coreProperties>
</file>